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7"/>
  </p:notesMasterIdLst>
  <p:handoutMasterIdLst>
    <p:handoutMasterId r:id="rId8"/>
  </p:handoutMasterIdLst>
  <p:sldIdLst>
    <p:sldId id="35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00"/>
    <a:srgbClr val="006600"/>
    <a:srgbClr val="FFFF00"/>
    <a:srgbClr val="DDDDDD"/>
    <a:srgbClr val="EAEAEA"/>
    <a:srgbClr val="0000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7" autoAdjust="0"/>
    <p:restoredTop sz="66199" autoAdjust="0"/>
  </p:normalViewPr>
  <p:slideViewPr>
    <p:cSldViewPr>
      <p:cViewPr varScale="1">
        <p:scale>
          <a:sx n="128" d="100"/>
          <a:sy n="128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70" y="6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9" tIns="45824" rIns="91649" bIns="45824" numCol="1" anchor="t" anchorCtr="0" compatLnSpc="1">
            <a:prstTxWarp prst="textNoShape">
              <a:avLst/>
            </a:prstTxWarp>
          </a:bodyPr>
          <a:lstStyle>
            <a:lvl1pPr defTabSz="917215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9" tIns="45824" rIns="91649" bIns="45824" numCol="1" anchor="t" anchorCtr="0" compatLnSpc="1">
            <a:prstTxWarp prst="textNoShape">
              <a:avLst/>
            </a:prstTxWarp>
          </a:bodyPr>
          <a:lstStyle>
            <a:lvl1pPr algn="r" defTabSz="917215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9" tIns="45824" rIns="91649" bIns="45824" numCol="1" anchor="b" anchorCtr="0" compatLnSpc="1">
            <a:prstTxWarp prst="textNoShape">
              <a:avLst/>
            </a:prstTxWarp>
          </a:bodyPr>
          <a:lstStyle>
            <a:lvl1pPr defTabSz="917215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9" tIns="45824" rIns="91649" bIns="45824" numCol="1" anchor="b" anchorCtr="0" compatLnSpc="1">
            <a:prstTxWarp prst="textNoShape">
              <a:avLst/>
            </a:prstTxWarp>
          </a:bodyPr>
          <a:lstStyle>
            <a:lvl1pPr algn="r" defTabSz="917215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08A745AA-4C85-4378-BC77-6BBBEC31A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88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4" tIns="46682" rIns="93364" bIns="46682" numCol="1" anchor="t" anchorCtr="0" compatLnSpc="1">
            <a:prstTxWarp prst="textNoShape">
              <a:avLst/>
            </a:prstTxWarp>
          </a:bodyPr>
          <a:lstStyle>
            <a:lvl1pPr defTabSz="933392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6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4" tIns="46682" rIns="93364" bIns="46682" numCol="1" anchor="t" anchorCtr="0" compatLnSpc="1">
            <a:prstTxWarp prst="textNoShape">
              <a:avLst/>
            </a:prstTxWarp>
          </a:bodyPr>
          <a:lstStyle>
            <a:lvl1pPr algn="r" defTabSz="933392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418" y="4414177"/>
            <a:ext cx="5611566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4" tIns="46682" rIns="93364" bIns="46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6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4" tIns="46682" rIns="93364" bIns="46682" numCol="1" anchor="b" anchorCtr="0" compatLnSpc="1">
            <a:prstTxWarp prst="textNoShape">
              <a:avLst/>
            </a:prstTxWarp>
          </a:bodyPr>
          <a:lstStyle>
            <a:lvl1pPr defTabSz="933392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29967"/>
            <a:ext cx="3036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4" tIns="46682" rIns="93364" bIns="46682" numCol="1" anchor="b" anchorCtr="0" compatLnSpc="1">
            <a:prstTxWarp prst="textNoShape">
              <a:avLst/>
            </a:prstTxWarp>
          </a:bodyPr>
          <a:lstStyle>
            <a:lvl1pPr algn="r" defTabSz="933392"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DD48EE3-927D-4F62-A7AA-BD3EA0F4B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30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D48EE3-927D-4F62-A7AA-BD3EA0F4B52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8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U.S. Army">
            <a:extLst>
              <a:ext uri="{FF2B5EF4-FFF2-40B4-BE49-F238E27FC236}">
                <a16:creationId xmlns:a16="http://schemas.microsoft.com/office/drawing/2014/main" id="{6AD3E361-9D76-0D63-9986-FEBF98B9EE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black">
          <a:xfrm>
            <a:off x="411163" y="416477"/>
            <a:ext cx="2944812" cy="730148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787400"/>
            <a:ext cx="85344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765300"/>
            <a:ext cx="8534400" cy="34417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787400"/>
            <a:ext cx="2136775" cy="44196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0" y="787400"/>
            <a:ext cx="6257925" cy="4419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92100" y="787400"/>
            <a:ext cx="85471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1"/>
            <a:ext cx="617347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9532378-F1EC-4C8C-4ED2-DF860F9951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1479" y="1600198"/>
            <a:ext cx="8321040" cy="4572000"/>
          </a:xfrm>
          <a:prstGeom prst="rect">
            <a:avLst/>
          </a:prstGeom>
        </p:spPr>
        <p:txBody>
          <a:bodyPr vert="horz" lIns="0" tIns="0" rIns="0" bIns="0" numCol="2" spcCol="274320" rtlCol="0">
            <a:no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000"/>
              </a:spcBef>
              <a:buFont typeface="Arial" panose="020B0604020202020204" pitchFamily="34" charset="0"/>
              <a:buChar char="▪"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8016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304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5920" indent="-18288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6750D65-DB96-507A-AF1A-E5E0B97CC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16492" y="411481"/>
            <a:ext cx="314609" cy="464819"/>
          </a:xfrm>
          <a:prstGeom prst="rect">
            <a:avLst/>
          </a:prstGeom>
        </p:spPr>
      </p:pic>
      <p:pic>
        <p:nvPicPr>
          <p:cNvPr id="8" name="Picture 7" descr="A red blue and white logo&#10;&#10;Description automatically generated">
            <a:extLst>
              <a:ext uri="{FF2B5EF4-FFF2-40B4-BE49-F238E27FC236}">
                <a16:creationId xmlns:a16="http://schemas.microsoft.com/office/drawing/2014/main" id="{218EC92B-73FA-886E-7122-5BA8521DE1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374" y="460182"/>
            <a:ext cx="372914" cy="346546"/>
          </a:xfrm>
          <a:prstGeom prst="rect">
            <a:avLst/>
          </a:prstGeom>
        </p:spPr>
      </p:pic>
      <p:sp>
        <p:nvSpPr>
          <p:cNvPr id="11" name="Footer">
            <a:extLst>
              <a:ext uri="{FF2B5EF4-FFF2-40B4-BE49-F238E27FC236}">
                <a16:creationId xmlns:a16="http://schemas.microsoft.com/office/drawing/2014/main" id="{B7293EC2-EA58-8CE2-DFC9-BA8B342F9339}"/>
              </a:ext>
            </a:extLst>
          </p:cNvPr>
          <p:cNvSpPr txBox="1"/>
          <p:nvPr userDrawn="1"/>
        </p:nvSpPr>
        <p:spPr>
          <a:xfrm>
            <a:off x="411479" y="6263640"/>
            <a:ext cx="4023996" cy="18288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700" b="1" cap="all" baseline="0" dirty="0">
                <a:solidFill>
                  <a:schemeClr val="tx2"/>
                </a:solidFill>
              </a:rPr>
              <a:t>76</a:t>
            </a:r>
            <a:r>
              <a:rPr lang="en-US" sz="700" b="1" cap="all" baseline="30000" dirty="0">
                <a:solidFill>
                  <a:schemeClr val="tx2"/>
                </a:solidFill>
              </a:rPr>
              <a:t>th</a:t>
            </a:r>
            <a:r>
              <a:rPr lang="en-US" sz="700" b="1" cap="all" baseline="0" dirty="0">
                <a:solidFill>
                  <a:schemeClr val="tx2"/>
                </a:solidFill>
              </a:rPr>
              <a:t> Operational response command</a:t>
            </a:r>
          </a:p>
        </p:txBody>
      </p:sp>
      <p:sp>
        <p:nvSpPr>
          <p:cNvPr id="13" name="Slide Number">
            <a:extLst>
              <a:ext uri="{FF2B5EF4-FFF2-40B4-BE49-F238E27FC236}">
                <a16:creationId xmlns:a16="http://schemas.microsoft.com/office/drawing/2014/main" id="{264B5C26-C988-2CC0-B9BB-59188657913B}"/>
              </a:ext>
            </a:extLst>
          </p:cNvPr>
          <p:cNvSpPr txBox="1">
            <a:spLocks/>
          </p:cNvSpPr>
          <p:nvPr userDrawn="1"/>
        </p:nvSpPr>
        <p:spPr>
          <a:xfrm>
            <a:off x="7937500" y="6263640"/>
            <a:ext cx="795019" cy="18288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7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C732EE-6F85-C542-B0DE-2D911F843EA4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8075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008">
          <p15:clr>
            <a:srgbClr val="A4A3A4"/>
          </p15:clr>
        </p15:guide>
        <p15:guide id="2" orient="horz" pos="3888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A94575-7A52-EFDD-89A4-10327AE71B03}"/>
              </a:ext>
            </a:extLst>
          </p:cNvPr>
          <p:cNvSpPr txBox="1"/>
          <p:nvPr userDrawn="1"/>
        </p:nvSpPr>
        <p:spPr>
          <a:xfrm>
            <a:off x="8627165" y="6162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182880" indent="-182880">
              <a:lnSpc>
                <a:spcPct val="95000"/>
              </a:lnSpc>
              <a:spcBef>
                <a:spcPts val="1000"/>
              </a:spcBef>
              <a:buSzPct val="100000"/>
              <a:buFont typeface="Arial"/>
              <a:buChar char="▪"/>
            </a:pPr>
            <a:endParaRPr lang="en-US" sz="1600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23389B5-C788-4CF6-1634-E2FA92F8EB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16492" y="411481"/>
            <a:ext cx="314609" cy="464819"/>
          </a:xfrm>
          <a:prstGeom prst="rect">
            <a:avLst/>
          </a:prstGeom>
        </p:spPr>
      </p:pic>
      <p:pic>
        <p:nvPicPr>
          <p:cNvPr id="4" name="Picture 3" descr="A red blue and white logo&#10;&#10;Description automatically generated">
            <a:extLst>
              <a:ext uri="{FF2B5EF4-FFF2-40B4-BE49-F238E27FC236}">
                <a16:creationId xmlns:a16="http://schemas.microsoft.com/office/drawing/2014/main" id="{AA4F5655-7D71-4958-3B47-89BA0EDEE4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374" y="460182"/>
            <a:ext cx="372914" cy="346546"/>
          </a:xfrm>
          <a:prstGeom prst="rect">
            <a:avLst/>
          </a:prstGeom>
        </p:spPr>
      </p:pic>
      <p:sp>
        <p:nvSpPr>
          <p:cNvPr id="5" name="Footer">
            <a:extLst>
              <a:ext uri="{FF2B5EF4-FFF2-40B4-BE49-F238E27FC236}">
                <a16:creationId xmlns:a16="http://schemas.microsoft.com/office/drawing/2014/main" id="{194BAA0B-D11C-7A3B-F920-26D96770B757}"/>
              </a:ext>
            </a:extLst>
          </p:cNvPr>
          <p:cNvSpPr txBox="1"/>
          <p:nvPr userDrawn="1"/>
        </p:nvSpPr>
        <p:spPr>
          <a:xfrm>
            <a:off x="411479" y="6263640"/>
            <a:ext cx="4023996" cy="18288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700" b="1" cap="all" baseline="0" dirty="0">
                <a:solidFill>
                  <a:schemeClr val="tx2"/>
                </a:solidFill>
              </a:rPr>
              <a:t>76</a:t>
            </a:r>
            <a:r>
              <a:rPr lang="en-US" sz="700" b="1" cap="all" baseline="30000" dirty="0">
                <a:solidFill>
                  <a:schemeClr val="tx2"/>
                </a:solidFill>
              </a:rPr>
              <a:t>th</a:t>
            </a:r>
            <a:r>
              <a:rPr lang="en-US" sz="700" b="1" cap="all" baseline="0" dirty="0">
                <a:solidFill>
                  <a:schemeClr val="tx2"/>
                </a:solidFill>
              </a:rPr>
              <a:t> Operational response command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34B91008-BF8C-4BEF-E690-03B0BEA6ACF4}"/>
              </a:ext>
            </a:extLst>
          </p:cNvPr>
          <p:cNvSpPr txBox="1">
            <a:spLocks/>
          </p:cNvSpPr>
          <p:nvPr userDrawn="1"/>
        </p:nvSpPr>
        <p:spPr>
          <a:xfrm>
            <a:off x="7937500" y="6263640"/>
            <a:ext cx="795019" cy="18288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7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C732EE-6F85-C542-B0DE-2D911F843EA4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08621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3888">
          <p15:clr>
            <a:srgbClr val="A4A3A4"/>
          </p15:clr>
        </p15:guide>
        <p15:guide id="2" orient="horz" pos="1008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411481"/>
            <a:ext cx="617347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CB4C8-B73C-450D-472D-55886F8D386E}"/>
              </a:ext>
            </a:extLst>
          </p:cNvPr>
          <p:cNvSpPr txBox="1"/>
          <p:nvPr userDrawn="1"/>
        </p:nvSpPr>
        <p:spPr>
          <a:xfrm>
            <a:off x="8627165" y="61622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182880" indent="-182880">
              <a:lnSpc>
                <a:spcPct val="95000"/>
              </a:lnSpc>
              <a:spcBef>
                <a:spcPts val="1000"/>
              </a:spcBef>
              <a:buSzPct val="100000"/>
              <a:buFont typeface="Arial"/>
              <a:buChar char="▪"/>
            </a:pPr>
            <a:endParaRPr lang="en-US" sz="16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1D7CEC0-63CB-FE57-56C9-3A8AE27CB4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16492" y="411481"/>
            <a:ext cx="314609" cy="464819"/>
          </a:xfrm>
          <a:prstGeom prst="rect">
            <a:avLst/>
          </a:prstGeom>
        </p:spPr>
      </p:pic>
      <p:pic>
        <p:nvPicPr>
          <p:cNvPr id="5" name="Picture 4" descr="A red blue and white logo&#10;&#10;Description automatically generated">
            <a:extLst>
              <a:ext uri="{FF2B5EF4-FFF2-40B4-BE49-F238E27FC236}">
                <a16:creationId xmlns:a16="http://schemas.microsoft.com/office/drawing/2014/main" id="{7E8AE77F-7ED7-0788-ACF0-66DC50238C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374" y="460182"/>
            <a:ext cx="372914" cy="346546"/>
          </a:xfrm>
          <a:prstGeom prst="rect">
            <a:avLst/>
          </a:prstGeom>
        </p:spPr>
      </p:pic>
      <p:sp>
        <p:nvSpPr>
          <p:cNvPr id="6" name="Footer">
            <a:extLst>
              <a:ext uri="{FF2B5EF4-FFF2-40B4-BE49-F238E27FC236}">
                <a16:creationId xmlns:a16="http://schemas.microsoft.com/office/drawing/2014/main" id="{EF63B064-1FD4-34BD-F32E-09F3EFD0EDF1}"/>
              </a:ext>
            </a:extLst>
          </p:cNvPr>
          <p:cNvSpPr txBox="1"/>
          <p:nvPr userDrawn="1"/>
        </p:nvSpPr>
        <p:spPr>
          <a:xfrm>
            <a:off x="411479" y="6263640"/>
            <a:ext cx="4023996" cy="18288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700" b="1" cap="all" baseline="0" dirty="0">
                <a:solidFill>
                  <a:schemeClr val="tx2"/>
                </a:solidFill>
              </a:rPr>
              <a:t>76</a:t>
            </a:r>
            <a:r>
              <a:rPr lang="en-US" sz="700" b="1" cap="all" baseline="30000" dirty="0">
                <a:solidFill>
                  <a:schemeClr val="tx2"/>
                </a:solidFill>
              </a:rPr>
              <a:t>th</a:t>
            </a:r>
            <a:r>
              <a:rPr lang="en-US" sz="700" b="1" cap="all" baseline="0" dirty="0">
                <a:solidFill>
                  <a:schemeClr val="tx2"/>
                </a:solidFill>
              </a:rPr>
              <a:t> Operational response command</a:t>
            </a:r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66624604-BCFD-7783-5086-0C46D54F92C3}"/>
              </a:ext>
            </a:extLst>
          </p:cNvPr>
          <p:cNvSpPr txBox="1">
            <a:spLocks/>
          </p:cNvSpPr>
          <p:nvPr userDrawn="1"/>
        </p:nvSpPr>
        <p:spPr>
          <a:xfrm>
            <a:off x="7937500" y="6263640"/>
            <a:ext cx="795019" cy="18288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7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C732EE-6F85-C542-B0DE-2D911F843EA4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37714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1008">
          <p15:clr>
            <a:srgbClr val="A4A3A4"/>
          </p15:clr>
        </p15:guide>
        <p15:guide id="2" orient="horz" pos="3888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66294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3441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787400"/>
            <a:ext cx="85344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65300"/>
            <a:ext cx="4191000" cy="3441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5300"/>
            <a:ext cx="4191000" cy="3441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787400"/>
            <a:ext cx="85344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544888" y="5678488"/>
            <a:ext cx="2244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400" b="1" dirty="0">
              <a:solidFill>
                <a:srgbClr val="00279F"/>
              </a:solidFill>
              <a:cs typeface="+mn-cs"/>
            </a:endParaRP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7E3C7F70-A384-AAFD-24DF-CB9FB9B80C4F}"/>
              </a:ext>
            </a:extLst>
          </p:cNvPr>
          <p:cNvSpPr txBox="1">
            <a:spLocks/>
          </p:cNvSpPr>
          <p:nvPr userDrawn="1"/>
        </p:nvSpPr>
        <p:spPr>
          <a:xfrm>
            <a:off x="2362200" y="2253113"/>
            <a:ext cx="6370636" cy="163308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l"/>
            <a:endParaRPr lang="en-US" b="0" kern="0" dirty="0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Army Reserve TPU Semi-Centralized Process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4A0C6F-5BF1-181C-414E-60EFC06D037D}"/>
              </a:ext>
            </a:extLst>
          </p:cNvPr>
          <p:cNvGrpSpPr/>
          <p:nvPr/>
        </p:nvGrpSpPr>
        <p:grpSpPr>
          <a:xfrm>
            <a:off x="411480" y="1701442"/>
            <a:ext cx="1100439" cy="718223"/>
            <a:chOff x="365160" y="2389404"/>
            <a:chExt cx="1100439" cy="7182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FE0B2F8-8F71-62AD-430F-D6A70F4E01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972" b="20750"/>
            <a:stretch/>
          </p:blipFill>
          <p:spPr>
            <a:xfrm>
              <a:off x="365160" y="2389404"/>
              <a:ext cx="1100439" cy="56632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1B44BD8-8708-3788-6833-2641F19E718B}"/>
                </a:ext>
              </a:extLst>
            </p:cNvPr>
            <p:cNvGrpSpPr/>
            <p:nvPr/>
          </p:nvGrpSpPr>
          <p:grpSpPr>
            <a:xfrm>
              <a:off x="753075" y="2731419"/>
              <a:ext cx="324238" cy="376208"/>
              <a:chOff x="4028892" y="3885524"/>
              <a:chExt cx="496679" cy="55299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F70162B1-B90A-D012-5D6E-E5FFA1395C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28892" y="3885524"/>
                <a:ext cx="496679" cy="552994"/>
              </a:xfrm>
              <a:prstGeom prst="rect">
                <a:avLst/>
              </a:prstGeom>
            </p:spPr>
          </p:pic>
          <p:sp>
            <p:nvSpPr>
              <p:cNvPr id="10" name="Can 59">
                <a:extLst>
                  <a:ext uri="{FF2B5EF4-FFF2-40B4-BE49-F238E27FC236}">
                    <a16:creationId xmlns:a16="http://schemas.microsoft.com/office/drawing/2014/main" id="{342CBA3F-DA2C-20EE-770E-6EFC3E47389C}"/>
                  </a:ext>
                </a:extLst>
              </p:cNvPr>
              <p:cNvSpPr/>
              <p:nvPr/>
            </p:nvSpPr>
            <p:spPr>
              <a:xfrm>
                <a:off x="4328722" y="4232907"/>
                <a:ext cx="158749" cy="205611"/>
              </a:xfrm>
              <a:prstGeom prst="can">
                <a:avLst>
                  <a:gd name="adj" fmla="val 31926"/>
                </a:avLst>
              </a:prstGeom>
              <a:gradFill flip="none" rotWithShape="1">
                <a:lin ang="2700000" scaled="1"/>
                <a:tileRect/>
              </a:gradFill>
              <a:ln w="6350">
                <a:solidFill>
                  <a:schemeClr val="tx1"/>
                </a:solidFill>
              </a:ln>
              <a:effectLst/>
              <a:scene3d>
                <a:camera prst="perspectiveFron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6D6BAF-16CC-29A6-58EB-32738603523A}"/>
              </a:ext>
            </a:extLst>
          </p:cNvPr>
          <p:cNvGrpSpPr/>
          <p:nvPr/>
        </p:nvGrpSpPr>
        <p:grpSpPr>
          <a:xfrm>
            <a:off x="1581850" y="1611903"/>
            <a:ext cx="1487114" cy="941826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12" name="Rounded Rectangle 18">
              <a:extLst>
                <a:ext uri="{FF2B5EF4-FFF2-40B4-BE49-F238E27FC236}">
                  <a16:creationId xmlns:a16="http://schemas.microsoft.com/office/drawing/2014/main" id="{D7825B93-BFA1-8667-E5B2-BDBAACD96CB9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0317491-4762-7CCE-F45B-364FAE615B17}"/>
                </a:ext>
              </a:extLst>
            </p:cNvPr>
            <p:cNvSpPr txBox="1"/>
            <p:nvPr/>
          </p:nvSpPr>
          <p:spPr>
            <a:xfrm>
              <a:off x="-1500752" y="482744"/>
              <a:ext cx="1143044" cy="76890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PCR populates all eligible Soldiers – Co CDRs make recommendation for consideration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E9C26D1-1EAB-056A-FAAC-53BBF64BA729}"/>
              </a:ext>
            </a:extLst>
          </p:cNvPr>
          <p:cNvSpPr txBox="1"/>
          <p:nvPr/>
        </p:nvSpPr>
        <p:spPr>
          <a:xfrm>
            <a:off x="1972793" y="2657438"/>
            <a:ext cx="7049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1</a:t>
            </a:r>
          </a:p>
        </p:txBody>
      </p:sp>
      <p:sp>
        <p:nvSpPr>
          <p:cNvPr id="15" name="Right Arrow 13">
            <a:extLst>
              <a:ext uri="{FF2B5EF4-FFF2-40B4-BE49-F238E27FC236}">
                <a16:creationId xmlns:a16="http://schemas.microsoft.com/office/drawing/2014/main" id="{0F3716EE-B3F6-E372-9C5D-B7EAB19D03CE}"/>
              </a:ext>
            </a:extLst>
          </p:cNvPr>
          <p:cNvSpPr/>
          <p:nvPr/>
        </p:nvSpPr>
        <p:spPr>
          <a:xfrm>
            <a:off x="3081768" y="1930042"/>
            <a:ext cx="390698" cy="20119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F1763D-7915-B063-863D-D9C072CFDFB6}"/>
              </a:ext>
            </a:extLst>
          </p:cNvPr>
          <p:cNvGrpSpPr/>
          <p:nvPr/>
        </p:nvGrpSpPr>
        <p:grpSpPr>
          <a:xfrm>
            <a:off x="3526559" y="1605088"/>
            <a:ext cx="1398351" cy="1000082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17" name="Rounded Rectangle 31">
              <a:extLst>
                <a:ext uri="{FF2B5EF4-FFF2-40B4-BE49-F238E27FC236}">
                  <a16:creationId xmlns:a16="http://schemas.microsoft.com/office/drawing/2014/main" id="{CB05FD8E-5C34-2CA7-F074-D57D585A5ECC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3CC52C8-41C1-31BB-A50C-D753155DEDDC}"/>
                </a:ext>
              </a:extLst>
            </p:cNvPr>
            <p:cNvSpPr txBox="1"/>
            <p:nvPr/>
          </p:nvSpPr>
          <p:spPr>
            <a:xfrm>
              <a:off x="-1530426" y="475838"/>
              <a:ext cx="1185677" cy="7241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sz="9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Enters Board results / Promo Authority Approves Results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2BDAC35-AF17-2A3E-F90F-30A2C253C072}"/>
              </a:ext>
            </a:extLst>
          </p:cNvPr>
          <p:cNvSpPr txBox="1"/>
          <p:nvPr/>
        </p:nvSpPr>
        <p:spPr>
          <a:xfrm>
            <a:off x="3781100" y="2644452"/>
            <a:ext cx="7049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9291EDE-0CFF-EBE9-91BC-31FE0D08A058}"/>
              </a:ext>
            </a:extLst>
          </p:cNvPr>
          <p:cNvGrpSpPr/>
          <p:nvPr/>
        </p:nvGrpSpPr>
        <p:grpSpPr>
          <a:xfrm>
            <a:off x="1372876" y="2854541"/>
            <a:ext cx="3167964" cy="705859"/>
            <a:chOff x="-1602585" y="414250"/>
            <a:chExt cx="1344890" cy="1408287"/>
          </a:xfrm>
          <a:solidFill>
            <a:srgbClr val="002060"/>
          </a:solidFill>
        </p:grpSpPr>
        <p:sp>
          <p:nvSpPr>
            <p:cNvPr id="21" name="Rounded Rectangle 62">
              <a:extLst>
                <a:ext uri="{FF2B5EF4-FFF2-40B4-BE49-F238E27FC236}">
                  <a16:creationId xmlns:a16="http://schemas.microsoft.com/office/drawing/2014/main" id="{78FD276D-9A39-978B-F6EF-2FA1E956667F}"/>
                </a:ext>
              </a:extLst>
            </p:cNvPr>
            <p:cNvSpPr/>
            <p:nvPr/>
          </p:nvSpPr>
          <p:spPr>
            <a:xfrm>
              <a:off x="-1602585" y="414250"/>
              <a:ext cx="1344890" cy="1408287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B7B3268-9B0C-D3A0-159F-2BABAEB5137E}"/>
                </a:ext>
              </a:extLst>
            </p:cNvPr>
            <p:cNvSpPr txBox="1"/>
            <p:nvPr/>
          </p:nvSpPr>
          <p:spPr>
            <a:xfrm>
              <a:off x="-1543557" y="547843"/>
              <a:ext cx="1261498" cy="101319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>
                  <a:solidFill>
                    <a:schemeClr val="bg1"/>
                  </a:solidFill>
                </a:rPr>
                <a:t>Promotion Points are auto-calculated and auto- updated throughout this period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>
                  <a:solidFill>
                    <a:schemeClr val="bg1"/>
                  </a:solidFill>
                </a:rPr>
                <a:t>Unit conducts promotion board </a:t>
              </a:r>
            </a:p>
          </p:txBody>
        </p:sp>
      </p:grpSp>
      <p:sp>
        <p:nvSpPr>
          <p:cNvPr id="23" name="Right Arrow 65">
            <a:extLst>
              <a:ext uri="{FF2B5EF4-FFF2-40B4-BE49-F238E27FC236}">
                <a16:creationId xmlns:a16="http://schemas.microsoft.com/office/drawing/2014/main" id="{DE1CE395-7673-424B-71C5-C3B641AB470D}"/>
              </a:ext>
            </a:extLst>
          </p:cNvPr>
          <p:cNvSpPr/>
          <p:nvPr/>
        </p:nvSpPr>
        <p:spPr>
          <a:xfrm>
            <a:off x="4970518" y="1917351"/>
            <a:ext cx="390698" cy="1878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351CFC-728B-8347-0CFE-4BE71EFC9DFC}"/>
              </a:ext>
            </a:extLst>
          </p:cNvPr>
          <p:cNvGrpSpPr/>
          <p:nvPr/>
        </p:nvGrpSpPr>
        <p:grpSpPr>
          <a:xfrm>
            <a:off x="5361216" y="1593118"/>
            <a:ext cx="1488059" cy="1001286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25" name="Rounded Rectangle 78">
              <a:extLst>
                <a:ext uri="{FF2B5EF4-FFF2-40B4-BE49-F238E27FC236}">
                  <a16:creationId xmlns:a16="http://schemas.microsoft.com/office/drawing/2014/main" id="{4D07B513-FB7F-1FC0-4084-FD495A76F815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94E9334-131F-6E71-E152-319C5C07CC70}"/>
                </a:ext>
              </a:extLst>
            </p:cNvPr>
            <p:cNvSpPr txBox="1"/>
            <p:nvPr/>
          </p:nvSpPr>
          <p:spPr>
            <a:xfrm>
              <a:off x="-1494355" y="469796"/>
              <a:ext cx="1074376" cy="7370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IPPS-A refreshes the PCR, and moves promotion selects to the PRR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833C6F2B-6812-8BB5-05C5-3A630EB2E9C8}"/>
              </a:ext>
            </a:extLst>
          </p:cNvPr>
          <p:cNvSpPr txBox="1"/>
          <p:nvPr/>
        </p:nvSpPr>
        <p:spPr>
          <a:xfrm>
            <a:off x="5495628" y="1349881"/>
            <a:ext cx="11310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1st of Next Mo.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0D37A-2F08-4AC3-8401-59006C41B478}"/>
              </a:ext>
            </a:extLst>
          </p:cNvPr>
          <p:cNvSpPr txBox="1"/>
          <p:nvPr/>
        </p:nvSpPr>
        <p:spPr>
          <a:xfrm>
            <a:off x="3698447" y="1347245"/>
            <a:ext cx="10545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12th thru 30th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0C582D-DB33-C487-0B30-E24188CCD3E8}"/>
              </a:ext>
            </a:extLst>
          </p:cNvPr>
          <p:cNvSpPr txBox="1"/>
          <p:nvPr/>
        </p:nvSpPr>
        <p:spPr>
          <a:xfrm>
            <a:off x="1838102" y="1329194"/>
            <a:ext cx="974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1st of Month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30F004-AEAC-73F3-2896-2D2E71360797}"/>
              </a:ext>
            </a:extLst>
          </p:cNvPr>
          <p:cNvSpPr txBox="1"/>
          <p:nvPr/>
        </p:nvSpPr>
        <p:spPr>
          <a:xfrm>
            <a:off x="5735343" y="2665755"/>
            <a:ext cx="704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3</a:t>
            </a:r>
          </a:p>
        </p:txBody>
      </p:sp>
      <p:sp>
        <p:nvSpPr>
          <p:cNvPr id="31" name="Right Arrow 110">
            <a:extLst>
              <a:ext uri="{FF2B5EF4-FFF2-40B4-BE49-F238E27FC236}">
                <a16:creationId xmlns:a16="http://schemas.microsoft.com/office/drawing/2014/main" id="{644BEFB0-763A-E661-0C73-BD2EF1AD2A61}"/>
              </a:ext>
            </a:extLst>
          </p:cNvPr>
          <p:cNvSpPr/>
          <p:nvPr/>
        </p:nvSpPr>
        <p:spPr>
          <a:xfrm>
            <a:off x="6901927" y="1899040"/>
            <a:ext cx="390698" cy="17456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8A549B8-CABE-296A-EEAF-56324D1BFB11}"/>
              </a:ext>
            </a:extLst>
          </p:cNvPr>
          <p:cNvGrpSpPr/>
          <p:nvPr/>
        </p:nvGrpSpPr>
        <p:grpSpPr>
          <a:xfrm>
            <a:off x="7347833" y="1647701"/>
            <a:ext cx="1283713" cy="859517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33" name="Rounded Rectangle 67">
              <a:extLst>
                <a:ext uri="{FF2B5EF4-FFF2-40B4-BE49-F238E27FC236}">
                  <a16:creationId xmlns:a16="http://schemas.microsoft.com/office/drawing/2014/main" id="{8D19944D-95D6-95DE-BB58-4729EC7CB7F1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8CFB40C-6450-CEFD-70E6-B2F5530FFFE9}"/>
                </a:ext>
              </a:extLst>
            </p:cNvPr>
            <p:cNvSpPr txBox="1"/>
            <p:nvPr/>
          </p:nvSpPr>
          <p:spPr>
            <a:xfrm>
              <a:off x="-1499556" y="487551"/>
              <a:ext cx="1063701" cy="842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PAM (within Talent Management Module) pulls PRR data 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B7D3DB0-403C-A124-D569-A784D035CB44}"/>
              </a:ext>
            </a:extLst>
          </p:cNvPr>
          <p:cNvSpPr txBox="1"/>
          <p:nvPr/>
        </p:nvSpPr>
        <p:spPr>
          <a:xfrm>
            <a:off x="7417764" y="1347066"/>
            <a:ext cx="1039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2nd of Month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5C47BF8-4445-0CE1-40F4-1B7CFA5B0816}"/>
              </a:ext>
            </a:extLst>
          </p:cNvPr>
          <p:cNvSpPr txBox="1"/>
          <p:nvPr/>
        </p:nvSpPr>
        <p:spPr>
          <a:xfrm>
            <a:off x="7543650" y="2612048"/>
            <a:ext cx="822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4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C460A61-B510-B5A9-D3B1-493D43CD8C8D}"/>
              </a:ext>
            </a:extLst>
          </p:cNvPr>
          <p:cNvCxnSpPr>
            <a:cxnSpLocks/>
          </p:cNvCxnSpPr>
          <p:nvPr/>
        </p:nvCxnSpPr>
        <p:spPr>
          <a:xfrm>
            <a:off x="808064" y="3758842"/>
            <a:ext cx="7889917" cy="0"/>
          </a:xfrm>
          <a:prstGeom prst="line">
            <a:avLst/>
          </a:prstGeom>
          <a:ln>
            <a:solidFill>
              <a:srgbClr val="3B3F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B2BC40D-54BB-6D84-715C-F91067527DDC}"/>
              </a:ext>
            </a:extLst>
          </p:cNvPr>
          <p:cNvSpPr txBox="1"/>
          <p:nvPr/>
        </p:nvSpPr>
        <p:spPr>
          <a:xfrm>
            <a:off x="1718165" y="3804232"/>
            <a:ext cx="9967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3rd thru 20th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D70824F-6E40-0785-FD5C-B6BD5A827059}"/>
              </a:ext>
            </a:extLst>
          </p:cNvPr>
          <p:cNvGrpSpPr/>
          <p:nvPr/>
        </p:nvGrpSpPr>
        <p:grpSpPr>
          <a:xfrm>
            <a:off x="1024767" y="4076116"/>
            <a:ext cx="1940364" cy="735906"/>
            <a:chOff x="-1571105" y="414251"/>
            <a:chExt cx="1313410" cy="922713"/>
          </a:xfrm>
          <a:solidFill>
            <a:srgbClr val="002060"/>
          </a:solidFill>
        </p:grpSpPr>
        <p:sp>
          <p:nvSpPr>
            <p:cNvPr id="40" name="Rounded Rectangle 34">
              <a:extLst>
                <a:ext uri="{FF2B5EF4-FFF2-40B4-BE49-F238E27FC236}">
                  <a16:creationId xmlns:a16="http://schemas.microsoft.com/office/drawing/2014/main" id="{73EACE70-76C0-A67D-F49C-C5DD850058D5}"/>
                </a:ext>
              </a:extLst>
            </p:cNvPr>
            <p:cNvSpPr/>
            <p:nvPr/>
          </p:nvSpPr>
          <p:spPr>
            <a:xfrm>
              <a:off x="-1571105" y="414251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362DD37-526D-8594-D0FA-427FDA38F2B5}"/>
                </a:ext>
              </a:extLst>
            </p:cNvPr>
            <p:cNvSpPr txBox="1"/>
            <p:nvPr/>
          </p:nvSpPr>
          <p:spPr>
            <a:xfrm>
              <a:off x="-1491414" y="477810"/>
              <a:ext cx="1107551" cy="79559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PAM matches and slates Soldiers to position of higher grade if pin-on eligible</a:t>
              </a:r>
            </a:p>
          </p:txBody>
        </p:sp>
      </p:grpSp>
      <p:sp>
        <p:nvSpPr>
          <p:cNvPr id="44" name="Right Arrow 42">
            <a:extLst>
              <a:ext uri="{FF2B5EF4-FFF2-40B4-BE49-F238E27FC236}">
                <a16:creationId xmlns:a16="http://schemas.microsoft.com/office/drawing/2014/main" id="{98BF6717-8C03-7C4E-AF87-6EC3CE0216EF}"/>
              </a:ext>
            </a:extLst>
          </p:cNvPr>
          <p:cNvSpPr/>
          <p:nvPr/>
        </p:nvSpPr>
        <p:spPr>
          <a:xfrm>
            <a:off x="3086171" y="4343540"/>
            <a:ext cx="390698" cy="17456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222EE93-AC99-49BE-D3C6-875C84B1CF59}"/>
              </a:ext>
            </a:extLst>
          </p:cNvPr>
          <p:cNvSpPr txBox="1"/>
          <p:nvPr/>
        </p:nvSpPr>
        <p:spPr>
          <a:xfrm>
            <a:off x="3569085" y="3827213"/>
            <a:ext cx="10639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21st of Month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39310D8-4FB1-B184-496A-8C940822FAB1}"/>
              </a:ext>
            </a:extLst>
          </p:cNvPr>
          <p:cNvSpPr txBox="1"/>
          <p:nvPr/>
        </p:nvSpPr>
        <p:spPr>
          <a:xfrm>
            <a:off x="3578491" y="4117438"/>
            <a:ext cx="1110181" cy="7848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Slate completed; reassignment orders published with future effective date</a:t>
            </a:r>
          </a:p>
        </p:txBody>
      </p:sp>
      <p:sp>
        <p:nvSpPr>
          <p:cNvPr id="49" name="Right Arrow 95">
            <a:extLst>
              <a:ext uri="{FF2B5EF4-FFF2-40B4-BE49-F238E27FC236}">
                <a16:creationId xmlns:a16="http://schemas.microsoft.com/office/drawing/2014/main" id="{5E56A60B-50A8-BCAC-FCA9-AA58AD85105C}"/>
              </a:ext>
            </a:extLst>
          </p:cNvPr>
          <p:cNvSpPr/>
          <p:nvPr/>
        </p:nvSpPr>
        <p:spPr>
          <a:xfrm>
            <a:off x="4718287" y="4301923"/>
            <a:ext cx="390698" cy="17456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AC0E0F9-5812-52E9-0F7B-E83AF5EC2BEB}"/>
              </a:ext>
            </a:extLst>
          </p:cNvPr>
          <p:cNvSpPr txBox="1"/>
          <p:nvPr/>
        </p:nvSpPr>
        <p:spPr>
          <a:xfrm>
            <a:off x="5290897" y="3794964"/>
            <a:ext cx="1143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22nd of Month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B6DD421-A7E5-0A5C-4E0A-742F403AD803}"/>
              </a:ext>
            </a:extLst>
          </p:cNvPr>
          <p:cNvGrpSpPr/>
          <p:nvPr/>
        </p:nvGrpSpPr>
        <p:grpSpPr>
          <a:xfrm>
            <a:off x="5248254" y="4029462"/>
            <a:ext cx="1266347" cy="904684"/>
            <a:chOff x="-1571105" y="353689"/>
            <a:chExt cx="1361135" cy="1227290"/>
          </a:xfrm>
          <a:solidFill>
            <a:srgbClr val="002060"/>
          </a:solidFill>
        </p:grpSpPr>
        <p:sp>
          <p:nvSpPr>
            <p:cNvPr id="52" name="Rounded Rectangle 104">
              <a:extLst>
                <a:ext uri="{FF2B5EF4-FFF2-40B4-BE49-F238E27FC236}">
                  <a16:creationId xmlns:a16="http://schemas.microsoft.com/office/drawing/2014/main" id="{13C94AA6-BABB-6A1C-02B4-78A7C1531923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F28C168-9546-73C7-D453-E85EDE44CEB7}"/>
                </a:ext>
              </a:extLst>
            </p:cNvPr>
            <p:cNvSpPr txBox="1"/>
            <p:nvPr/>
          </p:nvSpPr>
          <p:spPr>
            <a:xfrm>
              <a:off x="-1571105" y="353689"/>
              <a:ext cx="1361135" cy="12272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Board roster populated with promotion effective dates (same as reassignment date)</a:t>
              </a:r>
            </a:p>
          </p:txBody>
        </p:sp>
      </p:grpSp>
      <p:sp>
        <p:nvSpPr>
          <p:cNvPr id="54" name="Right Arrow 106">
            <a:extLst>
              <a:ext uri="{FF2B5EF4-FFF2-40B4-BE49-F238E27FC236}">
                <a16:creationId xmlns:a16="http://schemas.microsoft.com/office/drawing/2014/main" id="{DEA5EFF3-E99B-3864-3D63-0AB162334031}"/>
              </a:ext>
            </a:extLst>
          </p:cNvPr>
          <p:cNvSpPr/>
          <p:nvPr/>
        </p:nvSpPr>
        <p:spPr>
          <a:xfrm>
            <a:off x="6514602" y="4304271"/>
            <a:ext cx="390698" cy="17456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B43991-BBC1-D58B-86EE-FA29B6E0069F}"/>
              </a:ext>
            </a:extLst>
          </p:cNvPr>
          <p:cNvSpPr txBox="1"/>
          <p:nvPr/>
        </p:nvSpPr>
        <p:spPr>
          <a:xfrm>
            <a:off x="6934357" y="3765039"/>
            <a:ext cx="11310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/>
              <a:t>1st of Next Mo.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4BD102A-CB40-6BC4-5CF3-7A3D7D1CDAA1}"/>
              </a:ext>
            </a:extLst>
          </p:cNvPr>
          <p:cNvGrpSpPr/>
          <p:nvPr/>
        </p:nvGrpSpPr>
        <p:grpSpPr>
          <a:xfrm>
            <a:off x="7026340" y="4014663"/>
            <a:ext cx="1485278" cy="857889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57" name="Rounded Rectangle 108">
              <a:extLst>
                <a:ext uri="{FF2B5EF4-FFF2-40B4-BE49-F238E27FC236}">
                  <a16:creationId xmlns:a16="http://schemas.microsoft.com/office/drawing/2014/main" id="{F2A90773-CD1F-A90D-F561-280A9DD0CE99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6A56744-AE8C-3228-E66B-4677AC539AB8}"/>
                </a:ext>
              </a:extLst>
            </p:cNvPr>
            <p:cNvSpPr txBox="1"/>
            <p:nvPr/>
          </p:nvSpPr>
          <p:spPr>
            <a:xfrm>
              <a:off x="-1435302" y="473996"/>
              <a:ext cx="1049045" cy="84413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Nightly Promotion batch process runs eligibility and promotes Soldiers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6D313940-5E9E-7E81-E3F5-802817188FAA}"/>
              </a:ext>
            </a:extLst>
          </p:cNvPr>
          <p:cNvSpPr txBox="1"/>
          <p:nvPr/>
        </p:nvSpPr>
        <p:spPr>
          <a:xfrm>
            <a:off x="1661698" y="4838457"/>
            <a:ext cx="6497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8DBD87-3736-8CEB-9E46-F50A3DA285C9}"/>
              </a:ext>
            </a:extLst>
          </p:cNvPr>
          <p:cNvSpPr txBox="1"/>
          <p:nvPr/>
        </p:nvSpPr>
        <p:spPr>
          <a:xfrm>
            <a:off x="3740775" y="4914401"/>
            <a:ext cx="684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084F45-5685-2FD6-E0DC-C9957CB22F2D}"/>
              </a:ext>
            </a:extLst>
          </p:cNvPr>
          <p:cNvSpPr txBox="1"/>
          <p:nvPr/>
        </p:nvSpPr>
        <p:spPr>
          <a:xfrm>
            <a:off x="5576889" y="4956627"/>
            <a:ext cx="649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F091616-4136-5D47-693A-4D50A491A734}"/>
              </a:ext>
            </a:extLst>
          </p:cNvPr>
          <p:cNvSpPr txBox="1"/>
          <p:nvPr/>
        </p:nvSpPr>
        <p:spPr>
          <a:xfrm>
            <a:off x="7377871" y="4934145"/>
            <a:ext cx="684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Step 8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673584-1023-6995-02C8-3E228DAF17D3}"/>
              </a:ext>
            </a:extLst>
          </p:cNvPr>
          <p:cNvSpPr txBox="1"/>
          <p:nvPr/>
        </p:nvSpPr>
        <p:spPr>
          <a:xfrm>
            <a:off x="730825" y="5287128"/>
            <a:ext cx="3987462" cy="507831"/>
          </a:xfrm>
          <a:prstGeom prst="rect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bg1"/>
                </a:solidFill>
              </a:rPr>
              <a:t>PAM runs o/a 5th of each month (based on slating calendar)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bg1"/>
                </a:solidFill>
              </a:rPr>
              <a:t>RD disseminates slotting report to MSCs o/a 6th of the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bg1"/>
                </a:solidFill>
              </a:rPr>
              <a:t>MSCs submit discrepancies (if any) by the 20th of the month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FFBB38F-8FF6-456F-E309-65B1DC676FAE}"/>
              </a:ext>
            </a:extLst>
          </p:cNvPr>
          <p:cNvGrpSpPr/>
          <p:nvPr/>
        </p:nvGrpSpPr>
        <p:grpSpPr>
          <a:xfrm>
            <a:off x="5377853" y="5309989"/>
            <a:ext cx="2878796" cy="373825"/>
            <a:chOff x="-1571786" y="357881"/>
            <a:chExt cx="1361135" cy="979082"/>
          </a:xfrm>
          <a:solidFill>
            <a:srgbClr val="002060"/>
          </a:solidFill>
        </p:grpSpPr>
        <p:sp>
          <p:nvSpPr>
            <p:cNvPr id="70" name="Rounded Rectangle 75">
              <a:extLst>
                <a:ext uri="{FF2B5EF4-FFF2-40B4-BE49-F238E27FC236}">
                  <a16:creationId xmlns:a16="http://schemas.microsoft.com/office/drawing/2014/main" id="{FD434B14-770F-68A6-51B1-499CD8C7B7C5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  <a:ln w="31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FB8804E-F752-5366-7FFF-A4B392A15C62}"/>
                </a:ext>
              </a:extLst>
            </p:cNvPr>
            <p:cNvSpPr txBox="1"/>
            <p:nvPr/>
          </p:nvSpPr>
          <p:spPr>
            <a:xfrm>
              <a:off x="-1571786" y="357881"/>
              <a:ext cx="1361135" cy="967314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Promotion point updates resume on the PRR for subsequent month selections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8DBD6C7-933F-0649-349A-988B51107C25}"/>
              </a:ext>
            </a:extLst>
          </p:cNvPr>
          <p:cNvGrpSpPr/>
          <p:nvPr/>
        </p:nvGrpSpPr>
        <p:grpSpPr>
          <a:xfrm>
            <a:off x="5495628" y="2879791"/>
            <a:ext cx="3048443" cy="707674"/>
            <a:chOff x="-1571105" y="414250"/>
            <a:chExt cx="1313410" cy="922713"/>
          </a:xfrm>
          <a:solidFill>
            <a:srgbClr val="002060"/>
          </a:solidFill>
        </p:grpSpPr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1B00B1C6-8FEF-E8E0-6B1F-283C94C5B0E2}"/>
                </a:ext>
              </a:extLst>
            </p:cNvPr>
            <p:cNvSpPr/>
            <p:nvPr/>
          </p:nvSpPr>
          <p:spPr>
            <a:xfrm>
              <a:off x="-1571105" y="414250"/>
              <a:ext cx="1313410" cy="922713"/>
            </a:xfrm>
            <a:prstGeom prst="round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B69635C-79BB-E775-214B-18BF6B2F78BF}"/>
                </a:ext>
              </a:extLst>
            </p:cNvPr>
            <p:cNvSpPr txBox="1"/>
            <p:nvPr/>
          </p:nvSpPr>
          <p:spPr>
            <a:xfrm>
              <a:off x="-1497041" y="459438"/>
              <a:ext cx="1197646" cy="66214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Promotion Points are “frozen” when PAM runs. Point updates resume the following day on a daily basis. 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F1A21B3B-2F63-813D-A6E0-0EC7F6C7A726}"/>
              </a:ext>
            </a:extLst>
          </p:cNvPr>
          <p:cNvSpPr txBox="1"/>
          <p:nvPr/>
        </p:nvSpPr>
        <p:spPr>
          <a:xfrm>
            <a:off x="5290897" y="5846555"/>
            <a:ext cx="285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*PCR= Promotion Consideration Roster</a:t>
            </a:r>
          </a:p>
          <a:p>
            <a:r>
              <a:rPr lang="en-US" sz="1200" b="1" dirty="0"/>
              <a:t>*PRR= Promotion Recommended Roster</a:t>
            </a:r>
          </a:p>
          <a:p>
            <a:r>
              <a:rPr lang="en-US" sz="1200" b="1" dirty="0"/>
              <a:t>*PAM= Promotion Assignment Match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69ED16D-9FA1-D910-A6DD-F7D4B7FF84F8}"/>
              </a:ext>
            </a:extLst>
          </p:cNvPr>
          <p:cNvSpPr/>
          <p:nvPr/>
        </p:nvSpPr>
        <p:spPr>
          <a:xfrm>
            <a:off x="5316268" y="5848115"/>
            <a:ext cx="30849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096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riefing">
  <a:themeElements>
    <a:clrScheme name="">
      <a:dk1>
        <a:srgbClr val="000000"/>
      </a:dk1>
      <a:lt1>
        <a:srgbClr val="F7F7F7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AFAFA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rief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ief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7f29bbf7-d4a4-4f56-9fd9-75ef6fe3899e">4R2UHX3PEMXP-1834006074-170</_dlc_DocId>
    <_dlc_DocIdUrl xmlns="7f29bbf7-d4a4-4f56-9fd9-75ef6fe3899e">
      <Url>https://xtranet/sites/99rsc/DHR/RPSC/hrrb/_layouts/15/DocIdRedir.aspx?ID=4R2UHX3PEMXP-1834006074-170</Url>
      <Description>4R2UHX3PEMXP-1834006074-170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13B0B53653F4EB82126108FB2739B" ma:contentTypeVersion="1" ma:contentTypeDescription="Create a new document." ma:contentTypeScope="" ma:versionID="a9d8c37f5740972a16429c04b6aee109">
  <xsd:schema xmlns:xsd="http://www.w3.org/2001/XMLSchema" xmlns:xs="http://www.w3.org/2001/XMLSchema" xmlns:p="http://schemas.microsoft.com/office/2006/metadata/properties" xmlns:ns1="http://schemas.microsoft.com/sharepoint/v3" xmlns:ns2="7f29bbf7-d4a4-4f56-9fd9-75ef6fe3899e" targetNamespace="http://schemas.microsoft.com/office/2006/metadata/properties" ma:root="true" ma:fieldsID="46607f9f1976543d60ebf2995f2c9f73" ns1:_="" ns2:_="">
    <xsd:import namespace="http://schemas.microsoft.com/sharepoint/v3"/>
    <xsd:import namespace="7f29bbf7-d4a4-4f56-9fd9-75ef6fe3899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29bbf7-d4a4-4f56-9fd9-75ef6fe3899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82D4E6-C046-4556-96E0-41937CE4AD5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B96FD35-882F-4954-9170-275C63AA0E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05D98A-209B-457A-92A8-0B20157933CF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f29bbf7-d4a4-4f56-9fd9-75ef6fe3899e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36796E-C662-48A8-BC32-BAB83B607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f29bbf7-d4a4-4f56-9fd9-75ef6fe389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20403</TotalTime>
  <Words>242</Words>
  <Application>Microsoft Macintosh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Briefing</vt:lpstr>
      <vt:lpstr>Army Reserve TPU Semi-Centralized Process</vt:lpstr>
    </vt:vector>
  </TitlesOfParts>
  <Company>USAR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richard.castelveter</dc:creator>
  <cp:lastModifiedBy>Darryl Beatty</cp:lastModifiedBy>
  <cp:revision>1178</cp:revision>
  <cp:lastPrinted>2017-07-21T17:14:29Z</cp:lastPrinted>
  <dcterms:created xsi:type="dcterms:W3CDTF">2007-06-25T13:55:26Z</dcterms:created>
  <dcterms:modified xsi:type="dcterms:W3CDTF">2023-09-12T04:56:23Z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0x01010048F13B0B53653F4EB82126108FB2739B</vt:lpwstr>
  </property>
  <property fmtid="{D5CDD505-2E9C-101B-9397-08002B2CF9AE}" pid="3" name="_dlc_DocIdItemGuid">
    <vt:lpwstr>231b18e0-7a2a-4baa-a1cc-816327e384a5</vt:lpwstr>
  </property>
</Properties>
</file>